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7" r:id="rId2"/>
    <p:sldId id="281" r:id="rId3"/>
    <p:sldId id="282" r:id="rId4"/>
    <p:sldId id="283" r:id="rId5"/>
    <p:sldId id="285" r:id="rId6"/>
    <p:sldId id="284" r:id="rId7"/>
    <p:sldId id="288" r:id="rId8"/>
    <p:sldId id="286" r:id="rId9"/>
    <p:sldId id="287" r:id="rId10"/>
    <p:sldId id="289" r:id="rId11"/>
    <p:sldId id="290" r:id="rId12"/>
    <p:sldId id="292" r:id="rId13"/>
    <p:sldId id="291" r:id="rId14"/>
    <p:sldId id="293" r:id="rId15"/>
    <p:sldId id="294" r:id="rId16"/>
    <p:sldId id="295" r:id="rId17"/>
  </p:sldIdLst>
  <p:sldSz cx="12192000" cy="6858000"/>
  <p:notesSz cx="6858000" cy="9144000"/>
  <p:embeddedFontLst>
    <p:embeddedFont>
      <p:font typeface="Burbank Big Cd Bk" pitchFamily="50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pos="7310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6244" userDrawn="1">
          <p15:clr>
            <a:srgbClr val="A4A3A4"/>
          </p15:clr>
        </p15:guide>
        <p15:guide id="8" pos="1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7AE"/>
    <a:srgbClr val="FFCE33"/>
    <a:srgbClr val="02A0F2"/>
    <a:srgbClr val="022BA3"/>
    <a:srgbClr val="01C0F4"/>
    <a:srgbClr val="F6F8F4"/>
    <a:srgbClr val="00013A"/>
    <a:srgbClr val="FF7F00"/>
    <a:srgbClr val="A434EE"/>
    <a:srgbClr val="007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0" autoAdjust="0"/>
    <p:restoredTop sz="96283" autoAdjust="0"/>
  </p:normalViewPr>
  <p:slideViewPr>
    <p:cSldViewPr snapToGrid="0" showGuides="1">
      <p:cViewPr>
        <p:scale>
          <a:sx n="100" d="100"/>
          <a:sy n="100" d="100"/>
        </p:scale>
        <p:origin x="708" y="132"/>
      </p:cViewPr>
      <p:guideLst>
        <p:guide pos="3840"/>
        <p:guide pos="370"/>
        <p:guide pos="7310"/>
        <p:guide orient="horz" pos="300"/>
        <p:guide orient="horz" pos="4020"/>
        <p:guide pos="6244"/>
        <p:guide pos="15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1C9E1-C956-4100-B999-C23EA24F6595}" type="datetimeFigureOut">
              <a:rPr lang="en-ZA" smtClean="0"/>
              <a:t>2025-02-17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3F014-F26F-42A4-9FCF-465E773FC7E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10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354F-2012-4029-9730-271EC363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C55F-E642-46A2-AC21-9964AA553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242C-FDCE-4D21-B817-E558F468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9932-F3FD-4582-8A2D-91698E91D00C}" type="datetime1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95A9-FA22-4C81-9F51-1591A44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40D58-B8D1-4908-83F2-66FB7408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FE46-F9DB-4663-9403-D5533C461FE3}" type="datetime1">
              <a:rPr lang="en-IN" smtClean="0"/>
              <a:t>17-02-2025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B2D8-CC43-4C7B-8D5E-C32A2FDF88FF}" type="datetime1">
              <a:rPr lang="en-IN" smtClean="0"/>
              <a:t>17-02-2025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AC4C-1402-46DD-B55D-8BDA94D1FABE}" type="datetime1">
              <a:rPr lang="en-IN" smtClean="0"/>
              <a:t>17-02-2025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64E7-5FB7-4066-97FC-4CD1A0CE191E}" type="datetime1">
              <a:rPr lang="en-IN" smtClean="0"/>
              <a:t>17-02-2025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912C-915B-4758-B93E-3245D7693360}" type="datetime1">
              <a:rPr lang="en-IN" smtClean="0"/>
              <a:t>17-02-2025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2FB94-6602-4F80-9148-6A7269A29050}" type="datetime1">
              <a:rPr lang="en-IN" smtClean="0"/>
              <a:t>17-02-2025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F3D4-D895-4EBD-9CE8-2F32D8286CB5}" type="datetime1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2E60-D525-46B8-9454-27263612C3BF}" type="datetime1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4863A-308B-4A0F-A6D8-2D145803DB57}" type="datetime1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a helmet&#10;&#10;AI-generated content may be incorrect.">
            <a:extLst>
              <a:ext uri="{FF2B5EF4-FFF2-40B4-BE49-F238E27FC236}">
                <a16:creationId xmlns:a16="http://schemas.microsoft.com/office/drawing/2014/main" id="{7BCC5ECB-1CFA-2A27-64DA-7532771A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676" y="1017175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3F33F-64F1-186A-7AFE-8471DCBE5D7A}"/>
              </a:ext>
            </a:extLst>
          </p:cNvPr>
          <p:cNvSpPr txBox="1"/>
          <p:nvPr/>
        </p:nvSpPr>
        <p:spPr>
          <a:xfrm>
            <a:off x="1805114" y="227675"/>
            <a:ext cx="85817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bg1"/>
                </a:solidFill>
                <a:latin typeface="Burbank Big Cd Bk" pitchFamily="50" charset="0"/>
              </a:rPr>
              <a:t>TRAFFIC MONITORING </a:t>
            </a:r>
          </a:p>
          <a:p>
            <a:pPr algn="ctr"/>
            <a:r>
              <a:rPr lang="en-US" sz="7200" spc="600" dirty="0">
                <a:solidFill>
                  <a:schemeClr val="bg1"/>
                </a:solidFill>
                <a:latin typeface="Burbank Big Cd Bk" pitchFamily="50" charset="0"/>
              </a:rPr>
              <a:t>USING RADAR</a:t>
            </a:r>
            <a:endParaRPr lang="en-IN" sz="7200" spc="600" dirty="0">
              <a:solidFill>
                <a:schemeClr val="bg1"/>
              </a:solidFill>
              <a:latin typeface="Burbank Big Cd Bk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EC19-DD70-384B-39D9-A1ACE1C9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1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0C099-2A07-6F49-E98B-245D03041C15}"/>
              </a:ext>
            </a:extLst>
          </p:cNvPr>
          <p:cNvSpPr txBox="1"/>
          <p:nvPr/>
        </p:nvSpPr>
        <p:spPr>
          <a:xfrm>
            <a:off x="-425548" y="2957238"/>
            <a:ext cx="9638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rgbClr val="FF0000"/>
                </a:solidFill>
                <a:latin typeface="Burbank Big Cd Bk" pitchFamily="50" charset="0"/>
              </a:rPr>
              <a:t>HARDWARE EDITION!!</a:t>
            </a:r>
            <a:endParaRPr lang="en-IN" sz="7200" spc="600" dirty="0">
              <a:solidFill>
                <a:srgbClr val="FF0000"/>
              </a:solidFill>
              <a:latin typeface="Burbank Big Cd B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3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9A62A-7C7D-ECC0-ABA3-A24BF7179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8497F-E429-1649-DF26-4D036D49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10</a:t>
            </a:fld>
            <a:endParaRPr lang="en-IN"/>
          </a:p>
        </p:txBody>
      </p:sp>
      <p:pic>
        <p:nvPicPr>
          <p:cNvPr id="3" name="Picture 2" descr="A graph of data on a screen&#10;&#10;Description automatically generated with medium confidence">
            <a:extLst>
              <a:ext uri="{FF2B5EF4-FFF2-40B4-BE49-F238E27FC236}">
                <a16:creationId xmlns:a16="http://schemas.microsoft.com/office/drawing/2014/main" id="{79BD02E3-18AE-2A61-46B9-322BB055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21456"/>
            <a:ext cx="11404600" cy="64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4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A2C40-E890-69F9-C857-B3E01B03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48215-6601-6953-90F9-2CC3092D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11</a:t>
            </a:fld>
            <a:endParaRPr lang="en-IN"/>
          </a:p>
        </p:txBody>
      </p:sp>
      <p:pic>
        <p:nvPicPr>
          <p:cNvPr id="14" name="Picture 13" descr="A purple and orange background&#10;&#10;AI-generated content may be incorrect.">
            <a:extLst>
              <a:ext uri="{FF2B5EF4-FFF2-40B4-BE49-F238E27FC236}">
                <a16:creationId xmlns:a16="http://schemas.microsoft.com/office/drawing/2014/main" id="{49381EBC-EDC2-8965-36B7-3BB2B822D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5" y="594287"/>
            <a:ext cx="11338850" cy="56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24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F6433C-55AD-115B-F8A7-2FC73C9D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73BE0-64EB-9370-1249-18E196EF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12</a:t>
            </a:fld>
            <a:endParaRPr lang="en-IN"/>
          </a:p>
        </p:txBody>
      </p:sp>
      <p:pic>
        <p:nvPicPr>
          <p:cNvPr id="24" name="Picture 23" descr="A green circuit board with many small chips&#10;&#10;AI-generated content may be incorrect.">
            <a:extLst>
              <a:ext uri="{FF2B5EF4-FFF2-40B4-BE49-F238E27FC236}">
                <a16:creationId xmlns:a16="http://schemas.microsoft.com/office/drawing/2014/main" id="{8DE948F3-052D-6105-E78C-B5C1C7B00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" y="1426708"/>
            <a:ext cx="5300586" cy="51816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AEA700-A7B8-BBE1-F818-B06612B7CE8C}"/>
              </a:ext>
            </a:extLst>
          </p:cNvPr>
          <p:cNvSpPr txBox="1"/>
          <p:nvPr/>
        </p:nvSpPr>
        <p:spPr>
          <a:xfrm>
            <a:off x="203056" y="88356"/>
            <a:ext cx="85432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bg1"/>
                </a:solidFill>
                <a:latin typeface="Burbank Big Cd Bk" pitchFamily="50" charset="0"/>
              </a:rPr>
              <a:t>Final Board Version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24CC2D-E1C5-2B17-82CE-454729993641}"/>
              </a:ext>
            </a:extLst>
          </p:cNvPr>
          <p:cNvSpPr txBox="1"/>
          <p:nvPr/>
        </p:nvSpPr>
        <p:spPr>
          <a:xfrm>
            <a:off x="6436083" y="2235144"/>
            <a:ext cx="2427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ADAU1372 24 Bit DAC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7A6D7A-6D32-6541-DCEA-6E0FE4136894}"/>
              </a:ext>
            </a:extLst>
          </p:cNvPr>
          <p:cNvSpPr txBox="1"/>
          <p:nvPr/>
        </p:nvSpPr>
        <p:spPr>
          <a:xfrm>
            <a:off x="6436083" y="302988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MCP6024 Amplifier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0B842F-B424-3478-42AF-4BA53D261719}"/>
              </a:ext>
            </a:extLst>
          </p:cNvPr>
          <p:cNvSpPr txBox="1"/>
          <p:nvPr/>
        </p:nvSpPr>
        <p:spPr>
          <a:xfrm>
            <a:off x="6436083" y="3830855"/>
            <a:ext cx="118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STM32H7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C51B1E-E8A9-A0B0-D551-363EBEAA4444}"/>
              </a:ext>
            </a:extLst>
          </p:cNvPr>
          <p:cNvSpPr txBox="1"/>
          <p:nvPr/>
        </p:nvSpPr>
        <p:spPr>
          <a:xfrm>
            <a:off x="6436083" y="4631824"/>
            <a:ext cx="108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SD Card </a:t>
            </a:r>
          </a:p>
        </p:txBody>
      </p:sp>
    </p:spTree>
    <p:extLst>
      <p:ext uri="{BB962C8B-B14F-4D97-AF65-F5344CB8AC3E}">
        <p14:creationId xmlns:p14="http://schemas.microsoft.com/office/powerpoint/2010/main" val="244861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D016C-2EBC-D574-94F0-2FC3A9275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A8BB8-FEBF-0993-79A7-7E259924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13</a:t>
            </a:fld>
            <a:endParaRPr lang="en-IN"/>
          </a:p>
        </p:txBody>
      </p:sp>
      <p:pic>
        <p:nvPicPr>
          <p:cNvPr id="9" name="Picture 8" descr="A red and orange image&#10;&#10;AI-generated content may be incorrect.">
            <a:extLst>
              <a:ext uri="{FF2B5EF4-FFF2-40B4-BE49-F238E27FC236}">
                <a16:creationId xmlns:a16="http://schemas.microsoft.com/office/drawing/2014/main" id="{F58E2EEC-46CE-72EE-DF86-11E6BC5F8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1" y="442452"/>
            <a:ext cx="11420178" cy="571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730A4-A594-FC03-F818-F40CFB5AA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AA723-A39E-8B29-E0B1-6FCBF42E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14</a:t>
            </a:fld>
            <a:endParaRPr lang="en-IN"/>
          </a:p>
        </p:txBody>
      </p:sp>
      <p:pic>
        <p:nvPicPr>
          <p:cNvPr id="9" name="Picture 8" descr="A red and orange image&#10;&#10;AI-generated content may be incorrect.">
            <a:extLst>
              <a:ext uri="{FF2B5EF4-FFF2-40B4-BE49-F238E27FC236}">
                <a16:creationId xmlns:a16="http://schemas.microsoft.com/office/drawing/2014/main" id="{BEC777DB-3B2B-E880-9B29-F45741EC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5" y="1929996"/>
            <a:ext cx="5996015" cy="29980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0FFD84-818F-D6C1-BCC5-DBF4DA075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45" y="1929996"/>
            <a:ext cx="5671338" cy="29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29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CF304-3AAE-C05C-5E7D-5B1A8DBEF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3153D-4A4D-04A4-A540-293D6E6D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15</a:t>
            </a:fld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C9A7DC-3786-689E-EDAB-3B8E8412DFAD}"/>
              </a:ext>
            </a:extLst>
          </p:cNvPr>
          <p:cNvSpPr txBox="1"/>
          <p:nvPr/>
        </p:nvSpPr>
        <p:spPr>
          <a:xfrm>
            <a:off x="490976" y="186010"/>
            <a:ext cx="4593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bg1"/>
                </a:solidFill>
                <a:latin typeface="Burbank Big Cd Bk" pitchFamily="50" charset="0"/>
              </a:rPr>
              <a:t>Next Steps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D02FB8-9C5D-1485-DCD5-E161B665DE56}"/>
              </a:ext>
            </a:extLst>
          </p:cNvPr>
          <p:cNvSpPr txBox="1"/>
          <p:nvPr/>
        </p:nvSpPr>
        <p:spPr>
          <a:xfrm>
            <a:off x="490976" y="1640340"/>
            <a:ext cx="5098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Get the DAC working and capture FMCW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0442CF-34FB-C5A0-927E-759DF88C24A7}"/>
              </a:ext>
            </a:extLst>
          </p:cNvPr>
          <p:cNvSpPr txBox="1"/>
          <p:nvPr/>
        </p:nvSpPr>
        <p:spPr>
          <a:xfrm>
            <a:off x="490976" y="2728107"/>
            <a:ext cx="481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Refine the Final Board design and order V2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3CFB7C-9427-C2DD-8E3A-0DA702C4936F}"/>
              </a:ext>
            </a:extLst>
          </p:cNvPr>
          <p:cNvSpPr txBox="1"/>
          <p:nvPr/>
        </p:nvSpPr>
        <p:spPr>
          <a:xfrm>
            <a:off x="490976" y="3815874"/>
            <a:ext cx="398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Capture more data with the board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A10CB7-7311-A1E6-64EC-19C869DC1471}"/>
              </a:ext>
            </a:extLst>
          </p:cNvPr>
          <p:cNvSpPr txBox="1"/>
          <p:nvPr/>
        </p:nvSpPr>
        <p:spPr>
          <a:xfrm>
            <a:off x="490976" y="4903641"/>
            <a:ext cx="408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Do some processing of the CW data</a:t>
            </a:r>
          </a:p>
        </p:txBody>
      </p:sp>
      <p:pic>
        <p:nvPicPr>
          <p:cNvPr id="3" name="Picture 2" descr="A cartoon banana with eyes and mouth&#10;&#10;AI-generated content may be incorrect.">
            <a:extLst>
              <a:ext uri="{FF2B5EF4-FFF2-40B4-BE49-F238E27FC236}">
                <a16:creationId xmlns:a16="http://schemas.microsoft.com/office/drawing/2014/main" id="{0E2EF5E9-B279-2FCA-FB18-1F408E70F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4" y="1695966"/>
            <a:ext cx="9178925" cy="51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91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41FC7-82EF-A93B-B521-ADE3DFB29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652CE-8BC4-F9BF-3B2B-70B04DB6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16</a:t>
            </a:fld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BC017-3231-4B57-7AB9-A058D6A6A1BB}"/>
              </a:ext>
            </a:extLst>
          </p:cNvPr>
          <p:cNvSpPr txBox="1"/>
          <p:nvPr/>
        </p:nvSpPr>
        <p:spPr>
          <a:xfrm>
            <a:off x="3319150" y="136525"/>
            <a:ext cx="5553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bg1"/>
                </a:solidFill>
                <a:latin typeface="Burbank Big Cd Bk" pitchFamily="50" charset="0"/>
              </a:rPr>
              <a:t>Next Seminar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D49AA-5513-171D-A1B0-9F829EFFD88E}"/>
              </a:ext>
            </a:extLst>
          </p:cNvPr>
          <p:cNvSpPr txBox="1"/>
          <p:nvPr/>
        </p:nvSpPr>
        <p:spPr>
          <a:xfrm>
            <a:off x="121540" y="2224257"/>
            <a:ext cx="9285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spc="600" dirty="0">
                <a:solidFill>
                  <a:schemeClr val="bg1"/>
                </a:solidFill>
                <a:latin typeface="Burbank Big Cd Bk" pitchFamily="50" charset="0"/>
              </a:rPr>
              <a:t>HARRY NEL!</a:t>
            </a:r>
          </a:p>
        </p:txBody>
      </p:sp>
      <p:pic>
        <p:nvPicPr>
          <p:cNvPr id="10" name="Picture 9" descr="A person in a garment&#10;&#10;AI-generated content may be incorrect.">
            <a:extLst>
              <a:ext uri="{FF2B5EF4-FFF2-40B4-BE49-F238E27FC236}">
                <a16:creationId xmlns:a16="http://schemas.microsoft.com/office/drawing/2014/main" id="{946BC4CF-5B68-A1D6-9C52-62E3D72F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66" y="1843568"/>
            <a:ext cx="4398014" cy="629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5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E20A5-34D5-9E03-C7FF-E51B63C1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C0971A-278B-F04B-1218-8FBEFB9AB52E}"/>
              </a:ext>
            </a:extLst>
          </p:cNvPr>
          <p:cNvSpPr txBox="1"/>
          <p:nvPr/>
        </p:nvSpPr>
        <p:spPr>
          <a:xfrm>
            <a:off x="1994589" y="227675"/>
            <a:ext cx="8202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bg1"/>
                </a:solidFill>
                <a:latin typeface="Burbank Big Cd Bk" pitchFamily="50" charset="0"/>
              </a:rPr>
              <a:t>Where we left off…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14A1B-EDA1-29C0-E1E2-082A8CD3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2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A72B0-DDAF-56E3-B8FC-F3EC35CF550E}"/>
              </a:ext>
            </a:extLst>
          </p:cNvPr>
          <p:cNvSpPr txBox="1"/>
          <p:nvPr/>
        </p:nvSpPr>
        <p:spPr>
          <a:xfrm>
            <a:off x="2057400" y="2380118"/>
            <a:ext cx="4283095" cy="17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Burbank Big Cd Bk" pitchFamily="50" charset="0"/>
                <a:cs typeface="Rubik" pitchFamily="2" charset="-79"/>
              </a:rPr>
              <a:t>Designing a system to capture traffic data using the CDM324 Doppler radar </a:t>
            </a:r>
            <a:endParaRPr lang="en-IN" sz="2800" dirty="0">
              <a:solidFill>
                <a:schemeClr val="bg1"/>
              </a:solidFill>
              <a:latin typeface="Burbank Big Cd Bk" pitchFamily="50" charset="0"/>
              <a:cs typeface="Rubik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EAE17-D532-CED0-D6EC-D646D3310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71">
            <a:off x="6696502" y="2068489"/>
            <a:ext cx="3423397" cy="3423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03DFEE-7B4F-23A4-1B29-A7454FFECE3F}"/>
              </a:ext>
            </a:extLst>
          </p:cNvPr>
          <p:cNvSpPr txBox="1"/>
          <p:nvPr/>
        </p:nvSpPr>
        <p:spPr>
          <a:xfrm>
            <a:off x="1397059" y="2117492"/>
            <a:ext cx="4283095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Burbank Big Cd Bk" pitchFamily="50" charset="0"/>
                <a:cs typeface="Rubik" pitchFamily="2" charset="-79"/>
              </a:rPr>
              <a:t>Replicate/improve the data capturing setup from 4022 using cheaper components on a single PCB</a:t>
            </a:r>
            <a:endParaRPr lang="en-IN" sz="2800" dirty="0">
              <a:solidFill>
                <a:schemeClr val="bg1"/>
              </a:solidFill>
              <a:latin typeface="Burbank Big Cd Bk" pitchFamily="50" charset="0"/>
              <a:cs typeface="Rubik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CA1AF0-4542-4882-97DA-A913599F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95" y="2214955"/>
            <a:ext cx="5202956" cy="2750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2EAA3B-4AD0-79B1-6282-8116F557363E}"/>
              </a:ext>
            </a:extLst>
          </p:cNvPr>
          <p:cNvSpPr txBox="1"/>
          <p:nvPr/>
        </p:nvSpPr>
        <p:spPr>
          <a:xfrm>
            <a:off x="1931776" y="2677645"/>
            <a:ext cx="4283095" cy="17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Burbank Big Cd Bk" pitchFamily="50" charset="0"/>
                <a:cs typeface="Rubik" pitchFamily="2" charset="-79"/>
              </a:rPr>
              <a:t>Designed PCB V1: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Burbank Big Cd Bk" pitchFamily="50" charset="0"/>
                <a:cs typeface="Rubik" pitchFamily="2" charset="-79"/>
              </a:rPr>
              <a:t>4022 Setup thrown onto a PCB with an STM32L4</a:t>
            </a:r>
            <a:endParaRPr lang="en-IN" sz="2800" dirty="0">
              <a:solidFill>
                <a:schemeClr val="bg1"/>
              </a:solidFill>
              <a:latin typeface="Burbank Big Cd Bk" pitchFamily="50" charset="0"/>
              <a:cs typeface="Rubik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B8F22D-B9F7-FF27-740A-D77502502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0" t="1" r="35464" b="4109"/>
          <a:stretch/>
        </p:blipFill>
        <p:spPr>
          <a:xfrm>
            <a:off x="7736283" y="1320171"/>
            <a:ext cx="2666148" cy="48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44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8" grpId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76326-77A5-F8D0-C31E-ADB58A0FB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30B25-3F61-F76B-93C2-2A2F894C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 descr="A red and orange spectrum&#10;&#10;AI-generated content may be incorrect.">
            <a:extLst>
              <a:ext uri="{FF2B5EF4-FFF2-40B4-BE49-F238E27FC236}">
                <a16:creationId xmlns:a16="http://schemas.microsoft.com/office/drawing/2014/main" id="{058224F7-16F6-190C-7555-3CEE74854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7" y="493045"/>
            <a:ext cx="11106866" cy="587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0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695D0-0D80-355F-FE0D-B22F23F82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FDD3A-C676-0429-49B6-8D7C270D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2D231321-DE17-AB60-46F0-9C2DF854E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0" y="504757"/>
            <a:ext cx="11062560" cy="5848486"/>
          </a:xfrm>
          <a:prstGeom prst="rect">
            <a:avLst/>
          </a:prstGeom>
        </p:spPr>
      </p:pic>
      <p:pic>
        <p:nvPicPr>
          <p:cNvPr id="6" name="Picture 5" descr="A person in a mask and helmet dancing&#10;&#10;AI-generated content may be incorrect.">
            <a:extLst>
              <a:ext uri="{FF2B5EF4-FFF2-40B4-BE49-F238E27FC236}">
                <a16:creationId xmlns:a16="http://schemas.microsoft.com/office/drawing/2014/main" id="{E4AB6F64-AF4E-A378-E657-9AE059E1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0" y="-290901"/>
            <a:ext cx="7081539" cy="70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7C2CB-5457-9AD3-8E37-A4A9AFC62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D75F3-FB87-603F-E8B1-F407C869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07662-25F7-92DB-20A5-88092E5BB561}"/>
              </a:ext>
            </a:extLst>
          </p:cNvPr>
          <p:cNvSpPr txBox="1"/>
          <p:nvPr/>
        </p:nvSpPr>
        <p:spPr>
          <a:xfrm>
            <a:off x="3129583" y="227675"/>
            <a:ext cx="59328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bg1"/>
                </a:solidFill>
                <a:latin typeface="Burbank Big Cd Bk" pitchFamily="50" charset="0"/>
              </a:rPr>
              <a:t>Fixing the PCB</a:t>
            </a:r>
          </a:p>
        </p:txBody>
      </p:sp>
      <p:pic>
        <p:nvPicPr>
          <p:cNvPr id="6" name="Picture 5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88D53DD1-A0B2-F278-E3DD-132379DD5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889669"/>
            <a:ext cx="4324536" cy="4145999"/>
          </a:xfrm>
          <a:prstGeom prst="rect">
            <a:avLst/>
          </a:prstGeom>
        </p:spPr>
      </p:pic>
      <p:pic>
        <p:nvPicPr>
          <p:cNvPr id="7" name="Picture 6" descr="A green circuit board with blue and white objects&#10;&#10;Description automatically generated">
            <a:extLst>
              <a:ext uri="{FF2B5EF4-FFF2-40B4-BE49-F238E27FC236}">
                <a16:creationId xmlns:a16="http://schemas.microsoft.com/office/drawing/2014/main" id="{D5BE19FD-36F4-5777-1B83-06522915F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1841160"/>
            <a:ext cx="4090376" cy="4285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BEACE-07AB-FF55-4121-20C7DA17076E}"/>
              </a:ext>
            </a:extLst>
          </p:cNvPr>
          <p:cNvSpPr txBox="1"/>
          <p:nvPr/>
        </p:nvSpPr>
        <p:spPr>
          <a:xfrm>
            <a:off x="2982791" y="1428004"/>
            <a:ext cx="1311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ADC Board</a:t>
            </a:r>
            <a:endParaRPr lang="en-IN" sz="4800" dirty="0">
              <a:solidFill>
                <a:schemeClr val="bg1"/>
              </a:solidFill>
              <a:latin typeface="Burbank Big Cd Bk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B9EBD-7AC2-611B-F504-F206483CFEB7}"/>
              </a:ext>
            </a:extLst>
          </p:cNvPr>
          <p:cNvSpPr txBox="1"/>
          <p:nvPr/>
        </p:nvSpPr>
        <p:spPr>
          <a:xfrm>
            <a:off x="7813370" y="1461469"/>
            <a:ext cx="190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Amplifier Board</a:t>
            </a:r>
            <a:endParaRPr lang="en-IN" sz="4800" dirty="0">
              <a:solidFill>
                <a:schemeClr val="bg1"/>
              </a:solidFill>
              <a:latin typeface="Burbank Big Cd B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894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5F0B1-D300-F51E-9028-33A5411BE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D760523B-CF7D-1B09-8F7F-03D48C1FD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-322305"/>
            <a:ext cx="14979011" cy="14360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66CC1-A6A8-536B-58F9-53AAAE4B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6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B12FD-4CBB-3B62-6315-9C0D87A4E9DC}"/>
              </a:ext>
            </a:extLst>
          </p:cNvPr>
          <p:cNvSpPr txBox="1"/>
          <p:nvPr/>
        </p:nvSpPr>
        <p:spPr>
          <a:xfrm>
            <a:off x="485799" y="1916554"/>
            <a:ext cx="5661806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PCM2900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16 Bit ADC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2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2 DAC Outputs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Easy plug and play USB setup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N" sz="6600" dirty="0">
              <a:solidFill>
                <a:schemeClr val="bg1"/>
              </a:solidFill>
              <a:latin typeface="Burbank Big Cd Bk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0AEBE-D852-71A4-00F4-6D7990411213}"/>
              </a:ext>
            </a:extLst>
          </p:cNvPr>
          <p:cNvSpPr txBox="1"/>
          <p:nvPr/>
        </p:nvSpPr>
        <p:spPr>
          <a:xfrm>
            <a:off x="6324600" y="1916554"/>
            <a:ext cx="53816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ADAU1979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24 Bit ADC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4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No DAC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Most complicated to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483B8-ACA6-75FE-17FE-8CBD5A4AA5E5}"/>
              </a:ext>
            </a:extLst>
          </p:cNvPr>
          <p:cNvSpPr txBox="1"/>
          <p:nvPr/>
        </p:nvSpPr>
        <p:spPr>
          <a:xfrm>
            <a:off x="8518567" y="1916554"/>
            <a:ext cx="35636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STM32H7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16 Bit ADC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Many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Many DAC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Easy setup </a:t>
            </a:r>
          </a:p>
        </p:txBody>
      </p:sp>
    </p:spTree>
    <p:extLst>
      <p:ext uri="{BB962C8B-B14F-4D97-AF65-F5344CB8AC3E}">
        <p14:creationId xmlns:p14="http://schemas.microsoft.com/office/powerpoint/2010/main" val="221425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1.07526 -0.93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63" y="-4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7526 -0.93056 L -1.30026 0.096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513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F2A8C-1CE2-E6FE-08DF-85FE8047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18129-6723-D686-4B6B-F89C54C1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7</a:t>
            </a:fld>
            <a:endParaRPr lang="en-IN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7C2B7C3-CA2B-8374-7F33-00A558A8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83" y="230728"/>
            <a:ext cx="11371634" cy="63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189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BADC9-3721-98BF-F73D-85134F83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C873-92AF-4493-6643-AA4E6BE3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8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0F8CD-0BA2-5CB9-5FA9-102461C24B93}"/>
              </a:ext>
            </a:extLst>
          </p:cNvPr>
          <p:cNvSpPr txBox="1"/>
          <p:nvPr/>
        </p:nvSpPr>
        <p:spPr>
          <a:xfrm>
            <a:off x="3129583" y="227675"/>
            <a:ext cx="59328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bg1"/>
                </a:solidFill>
                <a:latin typeface="Burbank Big Cd Bk" pitchFamily="50" charset="0"/>
              </a:rPr>
              <a:t>Fixing the PCB</a:t>
            </a:r>
          </a:p>
        </p:txBody>
      </p:sp>
      <p:pic>
        <p:nvPicPr>
          <p:cNvPr id="7" name="Picture 6" descr="A green circuit board with blue and white objects&#10;&#10;Description automatically generated">
            <a:extLst>
              <a:ext uri="{FF2B5EF4-FFF2-40B4-BE49-F238E27FC236}">
                <a16:creationId xmlns:a16="http://schemas.microsoft.com/office/drawing/2014/main" id="{7C8AADC5-BA17-B9EE-6633-281B0445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92" y="2128399"/>
            <a:ext cx="3949015" cy="4137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7DED82-6FA9-41AF-3E6A-C06366CA5AE4}"/>
              </a:ext>
            </a:extLst>
          </p:cNvPr>
          <p:cNvSpPr txBox="1"/>
          <p:nvPr/>
        </p:nvSpPr>
        <p:spPr>
          <a:xfrm>
            <a:off x="5143719" y="1547369"/>
            <a:ext cx="190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urbank Big Cd Bk" pitchFamily="50" charset="0"/>
              </a:rPr>
              <a:t>Amplifier Board</a:t>
            </a:r>
            <a:endParaRPr lang="en-IN" sz="4800" dirty="0">
              <a:solidFill>
                <a:schemeClr val="bg1"/>
              </a:solidFill>
              <a:latin typeface="Burbank Big Cd B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73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4079">
                <a:lumMod val="40000"/>
              </a:srgbClr>
            </a:gs>
            <a:gs pos="53000">
              <a:srgbClr val="0B2A3F">
                <a:lumMod val="90000"/>
                <a:lumOff val="10000"/>
              </a:srgbClr>
            </a:gs>
            <a:gs pos="100000">
              <a:srgbClr val="2497CA">
                <a:lumMod val="40000"/>
              </a:srgb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0CD2F-59A8-4CA3-3C96-8CB8DA820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circuit board with blue and white objects&#10;&#10;Description automatically generated">
            <a:extLst>
              <a:ext uri="{FF2B5EF4-FFF2-40B4-BE49-F238E27FC236}">
                <a16:creationId xmlns:a16="http://schemas.microsoft.com/office/drawing/2014/main" id="{8EB08558-A878-DF2C-4DB6-D0726D1B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219" y="-391886"/>
            <a:ext cx="10812202" cy="113291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C4BBC-6853-B078-5318-B0F2077C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9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988DF-ED2B-7D12-245F-BAE5DD250B23}"/>
              </a:ext>
            </a:extLst>
          </p:cNvPr>
          <p:cNvSpPr txBox="1"/>
          <p:nvPr/>
        </p:nvSpPr>
        <p:spPr>
          <a:xfrm>
            <a:off x="485800" y="1916554"/>
            <a:ext cx="513376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AD8422 AND AD620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Burbank Big Cd Bk" pitchFamily="50" charset="0"/>
              </a:rPr>
              <a:t>Instrumentation Amplifiers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Burbank Big Cd Bk" pitchFamily="50" charset="0"/>
              </a:rPr>
              <a:t>Require +5V and -5V Dual Rail Power Supply</a:t>
            </a:r>
          </a:p>
          <a:p>
            <a:endParaRPr lang="en-IN" sz="3200" dirty="0">
              <a:solidFill>
                <a:schemeClr val="bg1"/>
              </a:solidFill>
              <a:latin typeface="Burbank Big Cd Bk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C1D01-1816-15A8-2DD5-1B508F3C7CAB}"/>
              </a:ext>
            </a:extLst>
          </p:cNvPr>
          <p:cNvSpPr txBox="1"/>
          <p:nvPr/>
        </p:nvSpPr>
        <p:spPr>
          <a:xfrm>
            <a:off x="7058234" y="1858848"/>
            <a:ext cx="51337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urbank Big Cd Bk" pitchFamily="50" charset="0"/>
              </a:rPr>
              <a:t>MCP6024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Burbank Big Cd Bk" pitchFamily="50" charset="0"/>
              </a:rPr>
              <a:t>Operational Amplifier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Burbank Big Cd Bk" pitchFamily="50" charset="0"/>
              </a:rPr>
              <a:t>Single 5V Supply </a:t>
            </a:r>
          </a:p>
          <a:p>
            <a:endParaRPr lang="en-IN" sz="3200" dirty="0">
              <a:solidFill>
                <a:schemeClr val="bg1"/>
              </a:solidFill>
              <a:latin typeface="Burbank Big Cd B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9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-0.00247 -0.5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2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-0.56759 L -0.88685 -0.677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49" y="-583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189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 Light</vt:lpstr>
      <vt:lpstr>Burbank Big Cd Bk</vt:lpstr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Mishay Naidoo</cp:lastModifiedBy>
  <cp:revision>295</cp:revision>
  <dcterms:created xsi:type="dcterms:W3CDTF">2021-11-17T09:33:18Z</dcterms:created>
  <dcterms:modified xsi:type="dcterms:W3CDTF">2025-02-17T11:38:00Z</dcterms:modified>
</cp:coreProperties>
</file>